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6561aca9f6e0d6b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561aca9f6e0d6b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78db7020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78db7020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78c6bab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78c6bab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7d924726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7d924726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78c6bab1f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78c6bab1f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78c6bab1fc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78c6bab1fc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78c6bab1fc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78c6bab1fc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78c6bab1fc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78c6bab1fc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93275" y="1255975"/>
            <a:ext cx="5053800" cy="28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200"/>
              <a:t>PAPER REVIEW</a:t>
            </a:r>
            <a:endParaRPr b="1" sz="3200"/>
          </a:p>
          <a:p>
            <a:pPr indent="0" lvl="0" marL="0" rtl="0" algn="ctr">
              <a:spcBef>
                <a:spcPts val="0"/>
              </a:spcBef>
              <a:spcAft>
                <a:spcPts val="0"/>
              </a:spcAft>
              <a:buNone/>
            </a:pPr>
            <a:r>
              <a:rPr lang="en-GB" sz="2200"/>
              <a:t>ON</a:t>
            </a:r>
            <a:endParaRPr sz="2200"/>
          </a:p>
          <a:p>
            <a:pPr indent="0" lvl="0" marL="0" rtl="0" algn="ctr">
              <a:spcBef>
                <a:spcPts val="0"/>
              </a:spcBef>
              <a:spcAft>
                <a:spcPts val="0"/>
              </a:spcAft>
              <a:buNone/>
            </a:pPr>
            <a:r>
              <a:rPr lang="en-GB" sz="2200"/>
              <a:t>Arabic Language Question Answering Over Holy Qur’an Using a Post-Processed Ensemble of BERT-based Models</a:t>
            </a:r>
            <a:endParaRPr sz="2200"/>
          </a:p>
        </p:txBody>
      </p:sp>
      <p:sp>
        <p:nvSpPr>
          <p:cNvPr id="229" name="Google Shape;22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1002600" y="260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Methodology:</a:t>
            </a:r>
            <a:endParaRPr b="1"/>
          </a:p>
        </p:txBody>
      </p:sp>
      <p:sp>
        <p:nvSpPr>
          <p:cNvPr id="297" name="Google Shape;297;p26"/>
          <p:cNvSpPr txBox="1"/>
          <p:nvPr>
            <p:ph idx="1" type="body"/>
          </p:nvPr>
        </p:nvSpPr>
        <p:spPr>
          <a:xfrm>
            <a:off x="1097725" y="705500"/>
            <a:ext cx="7732800" cy="4281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b="1" sz="1700">
              <a:latin typeface="Arial"/>
              <a:ea typeface="Arial"/>
              <a:cs typeface="Arial"/>
              <a:sym typeface="Arial"/>
            </a:endParaRPr>
          </a:p>
          <a:p>
            <a:pPr indent="-323850" lvl="1" marL="914400" rtl="0" algn="l">
              <a:spcBef>
                <a:spcPts val="1200"/>
              </a:spcBef>
              <a:spcAft>
                <a:spcPts val="0"/>
              </a:spcAft>
              <a:buSzPts val="1500"/>
              <a:buFont typeface="Arial"/>
              <a:buChar char="○"/>
            </a:pPr>
            <a:r>
              <a:rPr lang="en-GB" sz="1500">
                <a:latin typeface="Arial"/>
                <a:ea typeface="Arial"/>
                <a:cs typeface="Arial"/>
                <a:sym typeface="Arial"/>
              </a:rPr>
              <a:t>As pRR metric only considers (k+1)th prediction for no overlap with any of the ground-truth answer tokens for the kth prediction, repeating any of the words from the kth prediction in the (k+1)th prediction is suboptimal</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n-GB" sz="1500">
                <a:latin typeface="Arial"/>
                <a:ea typeface="Arial"/>
                <a:cs typeface="Arial"/>
                <a:sym typeface="Arial"/>
              </a:rPr>
              <a:t>Used an algorithm to ensure the ranked list after post-processing better covers the text in the passage and the pRR score increases from 0.048 to 0.769</a:t>
            </a:r>
            <a:endParaRPr sz="1500">
              <a:latin typeface="Arial"/>
              <a:ea typeface="Arial"/>
              <a:cs typeface="Arial"/>
              <a:sym typeface="Arial"/>
            </a:endParaRPr>
          </a:p>
          <a:p>
            <a:pPr indent="0" lvl="0" marL="914400" rtl="0" algn="l">
              <a:spcBef>
                <a:spcPts val="1200"/>
              </a:spcBef>
              <a:spcAft>
                <a:spcPts val="0"/>
              </a:spcAft>
              <a:buNone/>
            </a:pPr>
            <a:r>
              <a:t/>
            </a:r>
            <a:endParaRPr sz="1500">
              <a:latin typeface="Arial"/>
              <a:ea typeface="Arial"/>
              <a:cs typeface="Arial"/>
              <a:sym typeface="Arial"/>
            </a:endParaRPr>
          </a:p>
          <a:p>
            <a:pPr indent="-336550" lvl="0" marL="457200" rtl="0" algn="l">
              <a:lnSpc>
                <a:spcPct val="100000"/>
              </a:lnSpc>
              <a:spcBef>
                <a:spcPts val="1200"/>
              </a:spcBef>
              <a:spcAft>
                <a:spcPts val="0"/>
              </a:spcAft>
              <a:buSzPts val="1700"/>
              <a:buChar char="➢"/>
            </a:pPr>
            <a:r>
              <a:rPr b="1" lang="en-GB" sz="1700"/>
              <a:t>Uninformative Answer Removal</a:t>
            </a:r>
            <a:endParaRPr b="1" sz="1700"/>
          </a:p>
          <a:p>
            <a:pPr indent="-323850" lvl="1" marL="914400" rtl="0" algn="l">
              <a:spcBef>
                <a:spcPts val="0"/>
              </a:spcBef>
              <a:spcAft>
                <a:spcPts val="0"/>
              </a:spcAft>
              <a:buSzPts val="1500"/>
              <a:buFont typeface="Arial"/>
              <a:buChar char="○"/>
            </a:pPr>
            <a:r>
              <a:rPr lang="en-GB" sz="1500">
                <a:latin typeface="Arial"/>
                <a:ea typeface="Arial"/>
                <a:cs typeface="Arial"/>
                <a:sym typeface="Arial"/>
              </a:rPr>
              <a:t>All of the stemmed answer tokens exist in the stemmed question token</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n-GB" sz="1500">
                <a:latin typeface="Arial"/>
                <a:ea typeface="Arial"/>
                <a:cs typeface="Arial"/>
                <a:sym typeface="Arial"/>
              </a:rPr>
              <a:t>The whole answer span consists of stop-words, which can never meet the information need of a question in QRCD</a:t>
            </a:r>
            <a:endParaRPr sz="1500">
              <a:latin typeface="Arial"/>
              <a:ea typeface="Arial"/>
              <a:cs typeface="Arial"/>
              <a:sym typeface="Arial"/>
            </a:endParaRPr>
          </a:p>
          <a:p>
            <a:pPr indent="0" lvl="0" marL="457200" rtl="0" algn="l">
              <a:spcBef>
                <a:spcPts val="1600"/>
              </a:spcBef>
              <a:spcAft>
                <a:spcPts val="0"/>
              </a:spcAft>
              <a:buNone/>
            </a:pPr>
            <a:r>
              <a:t/>
            </a:r>
            <a:endParaRPr sz="1500">
              <a:latin typeface="Arial"/>
              <a:ea typeface="Arial"/>
              <a:cs typeface="Arial"/>
              <a:sym typeface="Arial"/>
            </a:endParaRPr>
          </a:p>
          <a:p>
            <a:pPr indent="0" lvl="0" marL="457200" rtl="0" algn="l">
              <a:spcBef>
                <a:spcPts val="1200"/>
              </a:spcBef>
              <a:spcAft>
                <a:spcPts val="1200"/>
              </a:spcAft>
              <a:buNone/>
            </a:pPr>
            <a:r>
              <a:t/>
            </a:r>
            <a:endParaRPr b="1" sz="1700">
              <a:latin typeface="Arial"/>
              <a:ea typeface="Arial"/>
              <a:cs typeface="Arial"/>
              <a:sym typeface="Arial"/>
            </a:endParaRPr>
          </a:p>
        </p:txBody>
      </p:sp>
      <p:sp>
        <p:nvSpPr>
          <p:cNvPr id="298" name="Google Shape;29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idx="2" type="title"/>
          </p:nvPr>
        </p:nvSpPr>
        <p:spPr>
          <a:xfrm>
            <a:off x="809650" y="1254475"/>
            <a:ext cx="4504800" cy="51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GB" sz="1800"/>
              <a:t>Updating Ranked List</a:t>
            </a:r>
            <a:endParaRPr b="1" sz="1800"/>
          </a:p>
        </p:txBody>
      </p:sp>
      <p:sp>
        <p:nvSpPr>
          <p:cNvPr id="304" name="Google Shape;304;p27"/>
          <p:cNvSpPr txBox="1"/>
          <p:nvPr>
            <p:ph type="title"/>
          </p:nvPr>
        </p:nvSpPr>
        <p:spPr>
          <a:xfrm>
            <a:off x="472750" y="1534700"/>
            <a:ext cx="4041600" cy="2223600"/>
          </a:xfrm>
          <a:prstGeom prst="rect">
            <a:avLst/>
          </a:prstGeom>
        </p:spPr>
        <p:txBody>
          <a:bodyPr anchorCtr="0" anchor="t" bIns="91425" lIns="91425" spcFirstLastPara="1" rIns="91425" wrap="square" tIns="91425">
            <a:noAutofit/>
          </a:bodyPr>
          <a:lstStyle/>
          <a:p>
            <a:pPr indent="-323850" lvl="1" marL="914400" rtl="0" algn="just">
              <a:lnSpc>
                <a:spcPct val="115000"/>
              </a:lnSpc>
              <a:spcBef>
                <a:spcPts val="1000"/>
              </a:spcBef>
              <a:spcAft>
                <a:spcPts val="0"/>
              </a:spcAft>
              <a:buSzPts val="1500"/>
              <a:buFont typeface="Arial"/>
              <a:buChar char="○"/>
            </a:pPr>
            <a:r>
              <a:rPr lang="en-GB" sz="1500">
                <a:latin typeface="Arial"/>
                <a:ea typeface="Arial"/>
                <a:cs typeface="Arial"/>
                <a:sym typeface="Arial"/>
              </a:rPr>
              <a:t>T</a:t>
            </a:r>
            <a:r>
              <a:rPr lang="en-GB" sz="1500">
                <a:latin typeface="Arial"/>
                <a:ea typeface="Arial"/>
                <a:cs typeface="Arial"/>
                <a:sym typeface="Arial"/>
              </a:rPr>
              <a:t>he top 5 answer spans in the post-processed ranked list are considered for the metric evaluation (pRR@5).</a:t>
            </a:r>
            <a:endParaRPr sz="1500">
              <a:latin typeface="Arial"/>
              <a:ea typeface="Arial"/>
              <a:cs typeface="Arial"/>
              <a:sym typeface="Arial"/>
            </a:endParaRPr>
          </a:p>
          <a:p>
            <a:pPr indent="-323850" lvl="1" marL="914400" rtl="0" algn="just">
              <a:lnSpc>
                <a:spcPct val="115000"/>
              </a:lnSpc>
              <a:spcBef>
                <a:spcPts val="0"/>
              </a:spcBef>
              <a:spcAft>
                <a:spcPts val="0"/>
              </a:spcAft>
              <a:buSzPts val="1500"/>
              <a:buFont typeface="Arial"/>
              <a:buChar char="○"/>
            </a:pPr>
            <a:r>
              <a:rPr lang="en-GB" sz="1500">
                <a:latin typeface="Arial"/>
                <a:ea typeface="Arial"/>
                <a:cs typeface="Arial"/>
                <a:sym typeface="Arial"/>
              </a:rPr>
              <a:t>The post-processing impact on the per-sample pRR score distribution.</a:t>
            </a:r>
            <a:endParaRPr sz="1500">
              <a:latin typeface="Arial"/>
              <a:ea typeface="Arial"/>
              <a:cs typeface="Arial"/>
              <a:sym typeface="Arial"/>
            </a:endParaRPr>
          </a:p>
          <a:p>
            <a:pPr indent="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1600"/>
              </a:spcAft>
              <a:buNone/>
            </a:pPr>
            <a:r>
              <a:t/>
            </a:r>
            <a:endParaRPr sz="1200"/>
          </a:p>
        </p:txBody>
      </p:sp>
      <p:grpSp>
        <p:nvGrpSpPr>
          <p:cNvPr id="305" name="Google Shape;305;p27"/>
          <p:cNvGrpSpPr/>
          <p:nvPr/>
        </p:nvGrpSpPr>
        <p:grpSpPr>
          <a:xfrm>
            <a:off x="4623287" y="1752315"/>
            <a:ext cx="4273653" cy="2923926"/>
            <a:chOff x="4547087" y="1535165"/>
            <a:chExt cx="4273653" cy="2923926"/>
          </a:xfrm>
        </p:grpSpPr>
        <p:sp>
          <p:nvSpPr>
            <p:cNvPr id="306" name="Google Shape;306;p27"/>
            <p:cNvSpPr/>
            <p:nvPr/>
          </p:nvSpPr>
          <p:spPr>
            <a:xfrm>
              <a:off x="4548440" y="1563490"/>
              <a:ext cx="4272300" cy="2895600"/>
            </a:xfrm>
            <a:prstGeom prst="roundRect">
              <a:avLst>
                <a:gd fmla="val 4551" name="adj"/>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4547087" y="1535165"/>
              <a:ext cx="4272300" cy="2895600"/>
            </a:xfrm>
            <a:prstGeom prst="roundRect">
              <a:avLst>
                <a:gd fmla="val 4551"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rot="5400000">
              <a:off x="4414596" y="2956316"/>
              <a:ext cx="579900" cy="81000"/>
            </a:xfrm>
            <a:prstGeom prst="roundRect">
              <a:avLst>
                <a:gd fmla="val 50000"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27"/>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27"/>
          <p:cNvPicPr preferRelativeResize="0"/>
          <p:nvPr/>
        </p:nvPicPr>
        <p:blipFill>
          <a:blip r:embed="rId3">
            <a:alphaModFix/>
          </a:blip>
          <a:stretch>
            <a:fillRect/>
          </a:stretch>
        </p:blipFill>
        <p:spPr>
          <a:xfrm>
            <a:off x="4768437" y="1800212"/>
            <a:ext cx="3983350" cy="2828169"/>
          </a:xfrm>
          <a:prstGeom prst="rect">
            <a:avLst/>
          </a:prstGeom>
          <a:noFill/>
          <a:ln>
            <a:noFill/>
          </a:ln>
        </p:spPr>
      </p:pic>
      <p:sp>
        <p:nvSpPr>
          <p:cNvPr id="311" name="Google Shape;31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a:solidFill>
                  <a:schemeClr val="dk1"/>
                </a:solidFill>
              </a:rPr>
              <a:t>‹#›</a:t>
            </a:fld>
            <a:endParaRPr b="1">
              <a:solidFill>
                <a:schemeClr val="dk1"/>
              </a:solidFill>
            </a:endParaRPr>
          </a:p>
        </p:txBody>
      </p:sp>
      <p:sp>
        <p:nvSpPr>
          <p:cNvPr id="312" name="Google Shape;312;p27"/>
          <p:cNvSpPr txBox="1"/>
          <p:nvPr/>
        </p:nvSpPr>
        <p:spPr>
          <a:xfrm>
            <a:off x="885850" y="245150"/>
            <a:ext cx="442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lt1"/>
                </a:solidFill>
                <a:latin typeface="Montserrat"/>
                <a:ea typeface="Montserrat"/>
                <a:cs typeface="Montserrat"/>
                <a:sym typeface="Montserrat"/>
              </a:rPr>
              <a:t>Methodology:</a:t>
            </a:r>
            <a:endParaRPr b="1" sz="24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8"/>
          <p:cNvSpPr txBox="1"/>
          <p:nvPr>
            <p:ph type="title"/>
          </p:nvPr>
        </p:nvSpPr>
        <p:spPr>
          <a:xfrm>
            <a:off x="1297500" y="241350"/>
            <a:ext cx="70389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Experimental Evaluation</a:t>
            </a:r>
            <a:endParaRPr b="1"/>
          </a:p>
        </p:txBody>
      </p:sp>
      <p:sp>
        <p:nvSpPr>
          <p:cNvPr id="318" name="Google Shape;318;p28"/>
          <p:cNvSpPr txBox="1"/>
          <p:nvPr/>
        </p:nvSpPr>
        <p:spPr>
          <a:xfrm>
            <a:off x="1085100" y="728800"/>
            <a:ext cx="7618200" cy="2068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Development Phase</a:t>
            </a:r>
            <a:endParaRPr b="1" sz="1600">
              <a:solidFill>
                <a:schemeClr val="lt1"/>
              </a:solidFill>
              <a:latin typeface="Montserrat"/>
              <a:ea typeface="Montserrat"/>
              <a:cs typeface="Montserrat"/>
              <a:sym typeface="Montserrat"/>
            </a:endParaRPr>
          </a:p>
          <a:p>
            <a:pPr indent="-342900" lvl="1" marL="914400" rtl="0" algn="just">
              <a:spcBef>
                <a:spcPts val="0"/>
              </a:spcBef>
              <a:spcAft>
                <a:spcPts val="0"/>
              </a:spcAft>
              <a:buClr>
                <a:schemeClr val="lt1"/>
              </a:buClr>
              <a:buSzPts val="1800"/>
              <a:buFont typeface="Montserrat"/>
              <a:buChar char="○"/>
            </a:pPr>
            <a:r>
              <a:rPr lang="en-GB">
                <a:solidFill>
                  <a:schemeClr val="lt1"/>
                </a:solidFill>
              </a:rPr>
              <a:t>arabertv02</a:t>
            </a:r>
            <a:r>
              <a:rPr baseline="-25000" lang="en-GB">
                <a:solidFill>
                  <a:schemeClr val="lt1"/>
                </a:solidFill>
              </a:rPr>
              <a:t>Large</a:t>
            </a:r>
            <a:r>
              <a:rPr lang="en-GB">
                <a:solidFill>
                  <a:schemeClr val="lt1"/>
                </a:solidFill>
              </a:rPr>
              <a:t> and arabertv02</a:t>
            </a:r>
            <a:r>
              <a:rPr baseline="-25000" lang="en-GB">
                <a:solidFill>
                  <a:schemeClr val="lt1"/>
                </a:solidFill>
              </a:rPr>
              <a:t>Base </a:t>
            </a:r>
            <a:r>
              <a:rPr lang="en-GB">
                <a:solidFill>
                  <a:schemeClr val="lt1"/>
                </a:solidFill>
              </a:rPr>
              <a:t>and ARBERT are trained on training dataset.</a:t>
            </a:r>
            <a:endParaRPr>
              <a:solidFill>
                <a:schemeClr val="lt1"/>
              </a:solidFill>
            </a:endParaRPr>
          </a:p>
          <a:p>
            <a:pPr indent="-342900" lvl="1" marL="914400" rtl="0" algn="just">
              <a:spcBef>
                <a:spcPts val="0"/>
              </a:spcBef>
              <a:spcAft>
                <a:spcPts val="0"/>
              </a:spcAft>
              <a:buClr>
                <a:schemeClr val="lt1"/>
              </a:buClr>
              <a:buSzPts val="1800"/>
              <a:buChar char="○"/>
            </a:pPr>
            <a:r>
              <a:rPr lang="en-GB">
                <a:solidFill>
                  <a:schemeClr val="lt1"/>
                </a:solidFill>
              </a:rPr>
              <a:t>To enable fair comparison, the reported scores are averaged for the same model trained multiple times with different seeds.</a:t>
            </a:r>
            <a:endParaRPr>
              <a:solidFill>
                <a:schemeClr val="lt1"/>
              </a:solidFill>
            </a:endParaRPr>
          </a:p>
          <a:p>
            <a:pPr indent="-317500" lvl="1" marL="914400" rtl="0" algn="just">
              <a:spcBef>
                <a:spcPts val="0"/>
              </a:spcBef>
              <a:spcAft>
                <a:spcPts val="0"/>
              </a:spcAft>
              <a:buClr>
                <a:schemeClr val="lt1"/>
              </a:buClr>
              <a:buSzPts val="1400"/>
              <a:buChar char="○"/>
            </a:pPr>
            <a:r>
              <a:rPr lang="en-GB">
                <a:solidFill>
                  <a:schemeClr val="lt1"/>
                </a:solidFill>
              </a:rPr>
              <a:t>Ensemble</a:t>
            </a:r>
            <a:r>
              <a:rPr baseline="-25000" lang="en-GB">
                <a:solidFill>
                  <a:schemeClr val="lt1"/>
                </a:solidFill>
              </a:rPr>
              <a:t>Vanilla</a:t>
            </a:r>
            <a:r>
              <a:rPr lang="en-GB">
                <a:solidFill>
                  <a:schemeClr val="lt1"/>
                </a:solidFill>
              </a:rPr>
              <a:t> refers to combining 45 checkpoints of models indicated by † (15 for each).</a:t>
            </a:r>
            <a:endParaRPr>
              <a:solidFill>
                <a:schemeClr val="lt1"/>
              </a:solidFill>
            </a:endParaRPr>
          </a:p>
          <a:p>
            <a:pPr indent="-317500" lvl="1" marL="914400" rtl="0" algn="just">
              <a:spcBef>
                <a:spcPts val="0"/>
              </a:spcBef>
              <a:spcAft>
                <a:spcPts val="0"/>
              </a:spcAft>
              <a:buClr>
                <a:schemeClr val="lt1"/>
              </a:buClr>
              <a:buSzPts val="1400"/>
              <a:buChar char="○"/>
            </a:pPr>
            <a:r>
              <a:rPr lang="en-GB">
                <a:solidFill>
                  <a:schemeClr val="lt1"/>
                </a:solidFill>
              </a:rPr>
              <a:t>Ensemble</a:t>
            </a:r>
            <a:r>
              <a:rPr baseline="-25000" lang="en-GB">
                <a:solidFill>
                  <a:schemeClr val="lt1"/>
                </a:solidFill>
              </a:rPr>
              <a:t>POST</a:t>
            </a:r>
            <a:r>
              <a:rPr lang="en-GB">
                <a:solidFill>
                  <a:schemeClr val="lt1"/>
                </a:solidFill>
              </a:rPr>
              <a:t> represents the Ensemble</a:t>
            </a:r>
            <a:r>
              <a:rPr baseline="-25000" lang="en-GB">
                <a:solidFill>
                  <a:schemeClr val="lt1"/>
                </a:solidFill>
              </a:rPr>
              <a:t>Vanilla</a:t>
            </a:r>
            <a:r>
              <a:rPr lang="en-GB">
                <a:solidFill>
                  <a:schemeClr val="lt1"/>
                </a:solidFill>
              </a:rPr>
              <a:t> output after post-processing.</a:t>
            </a:r>
            <a:endParaRPr>
              <a:solidFill>
                <a:schemeClr val="lt1"/>
              </a:solidFill>
            </a:endParaRPr>
          </a:p>
          <a:p>
            <a:pPr indent="0" lvl="0" marL="914400" rtl="0" algn="l">
              <a:spcBef>
                <a:spcPts val="0"/>
              </a:spcBef>
              <a:spcAft>
                <a:spcPts val="0"/>
              </a:spcAft>
              <a:buNone/>
            </a:pPr>
            <a:r>
              <a:t/>
            </a:r>
            <a:endParaRPr sz="1200">
              <a:solidFill>
                <a:schemeClr val="lt1"/>
              </a:solidFill>
            </a:endParaRPr>
          </a:p>
        </p:txBody>
      </p:sp>
      <p:pic>
        <p:nvPicPr>
          <p:cNvPr id="319" name="Google Shape;319;p28"/>
          <p:cNvPicPr preferRelativeResize="0"/>
          <p:nvPr/>
        </p:nvPicPr>
        <p:blipFill>
          <a:blip r:embed="rId3">
            <a:alphaModFix/>
          </a:blip>
          <a:stretch>
            <a:fillRect/>
          </a:stretch>
        </p:blipFill>
        <p:spPr>
          <a:xfrm>
            <a:off x="2863563" y="2647950"/>
            <a:ext cx="3757914" cy="2090600"/>
          </a:xfrm>
          <a:prstGeom prst="rect">
            <a:avLst/>
          </a:prstGeom>
          <a:noFill/>
          <a:ln>
            <a:noFill/>
          </a:ln>
        </p:spPr>
      </p:pic>
      <p:sp>
        <p:nvSpPr>
          <p:cNvPr id="320" name="Google Shape;320;p28"/>
          <p:cNvSpPr txBox="1"/>
          <p:nvPr/>
        </p:nvSpPr>
        <p:spPr>
          <a:xfrm>
            <a:off x="2617625" y="4736150"/>
            <a:ext cx="424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Lato"/>
                <a:ea typeface="Lato"/>
                <a:cs typeface="Lato"/>
                <a:sym typeface="Lato"/>
              </a:rPr>
              <a:t>Table 2: QRCD development split results.</a:t>
            </a:r>
            <a:endParaRPr sz="1200">
              <a:solidFill>
                <a:schemeClr val="lt1"/>
              </a:solidFill>
              <a:latin typeface="Lato"/>
              <a:ea typeface="Lato"/>
              <a:cs typeface="Lato"/>
              <a:sym typeface="Lato"/>
            </a:endParaRPr>
          </a:p>
        </p:txBody>
      </p:sp>
      <p:sp>
        <p:nvSpPr>
          <p:cNvPr id="321" name="Google Shape;32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9"/>
          <p:cNvSpPr txBox="1"/>
          <p:nvPr>
            <p:ph type="title"/>
          </p:nvPr>
        </p:nvSpPr>
        <p:spPr>
          <a:xfrm>
            <a:off x="1297500" y="393750"/>
            <a:ext cx="70389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Experimental Evaluation</a:t>
            </a:r>
            <a:endParaRPr b="1"/>
          </a:p>
        </p:txBody>
      </p:sp>
      <p:sp>
        <p:nvSpPr>
          <p:cNvPr id="327" name="Google Shape;327;p29"/>
          <p:cNvSpPr txBox="1"/>
          <p:nvPr/>
        </p:nvSpPr>
        <p:spPr>
          <a:xfrm>
            <a:off x="953025" y="1033600"/>
            <a:ext cx="7806300" cy="2124000"/>
          </a:xfrm>
          <a:prstGeom prst="rect">
            <a:avLst/>
          </a:prstGeom>
          <a:noFill/>
          <a:ln>
            <a:noFill/>
          </a:ln>
        </p:spPr>
        <p:txBody>
          <a:bodyPr anchorCtr="0" anchor="t" bIns="91425" lIns="91425" spcFirstLastPara="1" rIns="91425" wrap="square" tIns="91425">
            <a:spAutoFit/>
          </a:bodyPr>
          <a:lstStyle/>
          <a:p>
            <a:pPr indent="-330200" lvl="0" marL="5400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Competition Final Testing Phase</a:t>
            </a:r>
            <a:endParaRPr b="1" sz="1600">
              <a:solidFill>
                <a:schemeClr val="lt1"/>
              </a:solidFill>
              <a:latin typeface="Montserrat"/>
              <a:ea typeface="Montserrat"/>
              <a:cs typeface="Montserrat"/>
              <a:sym typeface="Montserrat"/>
            </a:endParaRPr>
          </a:p>
          <a:p>
            <a:pPr indent="-342899" lvl="1" marL="899999" rtl="0" algn="just">
              <a:spcBef>
                <a:spcPts val="0"/>
              </a:spcBef>
              <a:spcAft>
                <a:spcPts val="0"/>
              </a:spcAft>
              <a:buClr>
                <a:schemeClr val="lt1"/>
              </a:buClr>
              <a:buSzPts val="1800"/>
              <a:buChar char="○"/>
            </a:pPr>
            <a:r>
              <a:rPr lang="en-GB">
                <a:solidFill>
                  <a:schemeClr val="lt1"/>
                </a:solidFill>
              </a:rPr>
              <a:t>Each ensemble reported is a span-voting ensemble combining all models in Table 4. </a:t>
            </a:r>
            <a:endParaRPr>
              <a:solidFill>
                <a:schemeClr val="lt1"/>
              </a:solidFill>
            </a:endParaRPr>
          </a:p>
          <a:p>
            <a:pPr indent="-342899" lvl="1" marL="899999" rtl="0" algn="just">
              <a:spcBef>
                <a:spcPts val="0"/>
              </a:spcBef>
              <a:spcAft>
                <a:spcPts val="0"/>
              </a:spcAft>
              <a:buClr>
                <a:schemeClr val="lt1"/>
              </a:buClr>
              <a:buSzPts val="1800"/>
              <a:buChar char="○"/>
            </a:pPr>
            <a:r>
              <a:rPr lang="en-GB">
                <a:solidFill>
                  <a:schemeClr val="lt1"/>
                </a:solidFill>
              </a:rPr>
              <a:t>Ensemble</a:t>
            </a:r>
            <a:r>
              <a:rPr baseline="-25000" lang="en-GB">
                <a:solidFill>
                  <a:schemeClr val="lt1"/>
                </a:solidFill>
              </a:rPr>
              <a:t>keep</a:t>
            </a:r>
            <a:r>
              <a:rPr lang="en-GB">
                <a:solidFill>
                  <a:schemeClr val="lt1"/>
                </a:solidFill>
              </a:rPr>
              <a:t> represents the </a:t>
            </a:r>
            <a:r>
              <a:rPr lang="en-GB">
                <a:solidFill>
                  <a:schemeClr val="lt1"/>
                </a:solidFill>
              </a:rPr>
              <a:t>uninformative answer spans</a:t>
            </a:r>
            <a:endParaRPr>
              <a:solidFill>
                <a:schemeClr val="lt1"/>
              </a:solidFill>
            </a:endParaRPr>
          </a:p>
          <a:p>
            <a:pPr indent="-342899" lvl="1" marL="899999" rtl="0" algn="just">
              <a:spcBef>
                <a:spcPts val="0"/>
              </a:spcBef>
              <a:spcAft>
                <a:spcPts val="0"/>
              </a:spcAft>
              <a:buClr>
                <a:schemeClr val="lt1"/>
              </a:buClr>
              <a:buSzPts val="1800"/>
              <a:buChar char="○"/>
            </a:pPr>
            <a:r>
              <a:rPr lang="en-GB">
                <a:solidFill>
                  <a:schemeClr val="lt1"/>
                </a:solidFill>
              </a:rPr>
              <a:t>Combining all of the models in Table 4 followed by post-processing the output predictions with uninformative span removal performs best, this is marked in the table 3 as Ensemble</a:t>
            </a:r>
            <a:r>
              <a:rPr baseline="-25000" lang="en-GB">
                <a:solidFill>
                  <a:schemeClr val="lt1"/>
                </a:solidFill>
              </a:rPr>
              <a:t>remo</a:t>
            </a:r>
            <a:r>
              <a:rPr baseline="-25000" lang="en-GB">
                <a:solidFill>
                  <a:schemeClr val="lt1"/>
                </a:solidFill>
              </a:rPr>
              <a:t>ve</a:t>
            </a:r>
            <a:r>
              <a:rPr lang="en-GB">
                <a:solidFill>
                  <a:schemeClr val="lt1"/>
                </a:solidFill>
              </a:rPr>
              <a:t>.</a:t>
            </a:r>
            <a:endParaRPr>
              <a:solidFill>
                <a:schemeClr val="lt1"/>
              </a:solidFill>
            </a:endParaRPr>
          </a:p>
          <a:p>
            <a:pPr indent="-317499" lvl="1" marL="899999" rtl="0" algn="just">
              <a:spcBef>
                <a:spcPts val="0"/>
              </a:spcBef>
              <a:spcAft>
                <a:spcPts val="0"/>
              </a:spcAft>
              <a:buClr>
                <a:schemeClr val="lt1"/>
              </a:buClr>
              <a:buSzPts val="1400"/>
              <a:buChar char="○"/>
            </a:pPr>
            <a:r>
              <a:rPr lang="en-GB">
                <a:solidFill>
                  <a:schemeClr val="lt1"/>
                </a:solidFill>
              </a:rPr>
              <a:t>There is a significant gap between the results in the development and test phases as in tables 2 and 3 respectively.</a:t>
            </a:r>
            <a:endParaRPr>
              <a:solidFill>
                <a:schemeClr val="lt1"/>
              </a:solidFill>
            </a:endParaRPr>
          </a:p>
        </p:txBody>
      </p:sp>
      <p:pic>
        <p:nvPicPr>
          <p:cNvPr id="328" name="Google Shape;328;p29"/>
          <p:cNvPicPr preferRelativeResize="0"/>
          <p:nvPr/>
        </p:nvPicPr>
        <p:blipFill rotWithShape="1">
          <a:blip r:embed="rId3">
            <a:alphaModFix/>
          </a:blip>
          <a:srcRect b="3220" l="0" r="0" t="16076"/>
          <a:stretch/>
        </p:blipFill>
        <p:spPr>
          <a:xfrm>
            <a:off x="1068975" y="3456900"/>
            <a:ext cx="3936126" cy="849125"/>
          </a:xfrm>
          <a:prstGeom prst="rect">
            <a:avLst/>
          </a:prstGeom>
          <a:noFill/>
          <a:ln>
            <a:noFill/>
          </a:ln>
        </p:spPr>
      </p:pic>
      <p:pic>
        <p:nvPicPr>
          <p:cNvPr id="329" name="Google Shape;329;p29"/>
          <p:cNvPicPr preferRelativeResize="0"/>
          <p:nvPr/>
        </p:nvPicPr>
        <p:blipFill>
          <a:blip r:embed="rId4">
            <a:alphaModFix/>
          </a:blip>
          <a:stretch>
            <a:fillRect/>
          </a:stretch>
        </p:blipFill>
        <p:spPr>
          <a:xfrm>
            <a:off x="5422750" y="3197837"/>
            <a:ext cx="2712186" cy="1108200"/>
          </a:xfrm>
          <a:prstGeom prst="rect">
            <a:avLst/>
          </a:prstGeom>
          <a:noFill/>
          <a:ln>
            <a:noFill/>
          </a:ln>
        </p:spPr>
      </p:pic>
      <p:sp>
        <p:nvSpPr>
          <p:cNvPr id="330" name="Google Shape;330;p29"/>
          <p:cNvSpPr txBox="1"/>
          <p:nvPr/>
        </p:nvSpPr>
        <p:spPr>
          <a:xfrm>
            <a:off x="1068925" y="4435575"/>
            <a:ext cx="393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rPr>
              <a:t>Table 3: Test phase official results on QRCD dataset.</a:t>
            </a:r>
            <a:endParaRPr sz="1200">
              <a:solidFill>
                <a:schemeClr val="lt1"/>
              </a:solidFill>
            </a:endParaRPr>
          </a:p>
        </p:txBody>
      </p:sp>
      <p:sp>
        <p:nvSpPr>
          <p:cNvPr id="331" name="Google Shape;331;p29"/>
          <p:cNvSpPr txBox="1"/>
          <p:nvPr/>
        </p:nvSpPr>
        <p:spPr>
          <a:xfrm>
            <a:off x="5270350" y="4435575"/>
            <a:ext cx="3066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rPr>
              <a:t>Table 4: </a:t>
            </a:r>
            <a:r>
              <a:rPr lang="en-GB" sz="1200">
                <a:solidFill>
                  <a:schemeClr val="lt1"/>
                </a:solidFill>
              </a:rPr>
              <a:t>Number of models involved in the final ensemble of the test phase.</a:t>
            </a:r>
            <a:endParaRPr sz="1200">
              <a:solidFill>
                <a:schemeClr val="lt1"/>
              </a:solidFill>
            </a:endParaRPr>
          </a:p>
          <a:p>
            <a:pPr indent="0" lvl="0" marL="0" rtl="0" algn="l">
              <a:spcBef>
                <a:spcPts val="0"/>
              </a:spcBef>
              <a:spcAft>
                <a:spcPts val="0"/>
              </a:spcAft>
              <a:buNone/>
            </a:pPr>
            <a:r>
              <a:t/>
            </a:r>
            <a:endParaRPr>
              <a:solidFill>
                <a:schemeClr val="lt1"/>
              </a:solidFill>
            </a:endParaRPr>
          </a:p>
        </p:txBody>
      </p:sp>
      <p:sp>
        <p:nvSpPr>
          <p:cNvPr id="332" name="Google Shape;33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Conclusion</a:t>
            </a:r>
            <a:r>
              <a:rPr lang="en-GB"/>
              <a:t> </a:t>
            </a:r>
            <a:endParaRPr sz="1000"/>
          </a:p>
        </p:txBody>
      </p:sp>
      <p:sp>
        <p:nvSpPr>
          <p:cNvPr id="338" name="Google Shape;338;p30"/>
          <p:cNvSpPr txBox="1"/>
          <p:nvPr>
            <p:ph type="title"/>
          </p:nvPr>
        </p:nvSpPr>
        <p:spPr>
          <a:xfrm>
            <a:off x="702850" y="1464950"/>
            <a:ext cx="3795900" cy="167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latin typeface="Arial"/>
                <a:ea typeface="Arial"/>
                <a:cs typeface="Arial"/>
                <a:sym typeface="Arial"/>
              </a:rPr>
              <a:t>Using the post processing operations, the authors have enhanced answers aligning with the official measure.</a:t>
            </a:r>
            <a:endParaRPr sz="1400">
              <a:latin typeface="Arial"/>
              <a:ea typeface="Arial"/>
              <a:cs typeface="Arial"/>
              <a:sym typeface="Arial"/>
            </a:endParaRPr>
          </a:p>
          <a:p>
            <a:pPr indent="0" lvl="0" marL="0" rtl="0" algn="l">
              <a:lnSpc>
                <a:spcPct val="115000"/>
              </a:lnSpc>
              <a:spcBef>
                <a:spcPts val="1600"/>
              </a:spcBef>
              <a:spcAft>
                <a:spcPts val="1600"/>
              </a:spcAft>
              <a:buNone/>
            </a:pPr>
            <a:r>
              <a:rPr lang="en-GB" sz="1400">
                <a:latin typeface="Arial"/>
                <a:ea typeface="Arial"/>
                <a:cs typeface="Arial"/>
                <a:sym typeface="Arial"/>
              </a:rPr>
              <a:t>They have stated that Ensemble based approaches are effective to produce more robust predictions.</a:t>
            </a:r>
            <a:endParaRPr sz="1400">
              <a:latin typeface="Arial"/>
              <a:ea typeface="Arial"/>
              <a:cs typeface="Arial"/>
              <a:sym typeface="Arial"/>
            </a:endParaRPr>
          </a:p>
        </p:txBody>
      </p:sp>
      <p:sp>
        <p:nvSpPr>
          <p:cNvPr id="339" name="Google Shape;339;p30"/>
          <p:cNvSpPr txBox="1"/>
          <p:nvPr>
            <p:ph idx="1" type="body"/>
          </p:nvPr>
        </p:nvSpPr>
        <p:spPr>
          <a:xfrm>
            <a:off x="702850" y="3625275"/>
            <a:ext cx="7349100" cy="130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300">
                <a:latin typeface="Arial"/>
                <a:ea typeface="Arial"/>
                <a:cs typeface="Arial"/>
                <a:sym typeface="Arial"/>
              </a:rPr>
              <a:t>In the future, the author wishes to -</a:t>
            </a:r>
            <a:endParaRPr b="1"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b="1" lang="en-GB" sz="1300">
                <a:latin typeface="Arial"/>
                <a:ea typeface="Arial"/>
                <a:cs typeface="Arial"/>
                <a:sym typeface="Arial"/>
              </a:rPr>
              <a:t>investigate the huge variations in the reported results by performing extensive cross-validation</a:t>
            </a:r>
            <a:endParaRPr b="1"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b="1" lang="en-GB" sz="1300">
                <a:latin typeface="Arial"/>
                <a:ea typeface="Arial"/>
                <a:cs typeface="Arial"/>
                <a:sym typeface="Arial"/>
              </a:rPr>
              <a:t>incorporate a stacking ensemble approach with multiple stages to achieve better performance</a:t>
            </a:r>
            <a:endParaRPr b="1" sz="1300">
              <a:latin typeface="Arial"/>
              <a:ea typeface="Arial"/>
              <a:cs typeface="Arial"/>
              <a:sym typeface="Arial"/>
            </a:endParaRPr>
          </a:p>
        </p:txBody>
      </p:sp>
      <p:grpSp>
        <p:nvGrpSpPr>
          <p:cNvPr id="340" name="Google Shape;340;p30"/>
          <p:cNvGrpSpPr/>
          <p:nvPr/>
        </p:nvGrpSpPr>
        <p:grpSpPr>
          <a:xfrm>
            <a:off x="4654186" y="1785178"/>
            <a:ext cx="4042004" cy="2072175"/>
            <a:chOff x="4654186" y="1785178"/>
            <a:chExt cx="4042004" cy="2072175"/>
          </a:xfrm>
        </p:grpSpPr>
        <p:sp>
          <p:nvSpPr>
            <p:cNvPr id="341" name="Google Shape;341;p30"/>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4" name="Google Shape;344;p30"/>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345" name="Google Shape;345;p30"/>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a:solidFill>
                  <a:schemeClr val="dk1"/>
                </a:solidFill>
              </a:rPr>
              <a:t>‹#›</a:t>
            </a:fld>
            <a:endParaRPr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1"/>
          <p:cNvSpPr txBox="1"/>
          <p:nvPr>
            <p:ph idx="1" type="body"/>
          </p:nvPr>
        </p:nvSpPr>
        <p:spPr>
          <a:xfrm>
            <a:off x="1297500" y="1695825"/>
            <a:ext cx="6452700" cy="2692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GB" sz="5300">
                <a:solidFill>
                  <a:srgbClr val="FFFFFF"/>
                </a:solidFill>
                <a:latin typeface="Montserrat"/>
                <a:ea typeface="Montserrat"/>
                <a:cs typeface="Montserrat"/>
                <a:sym typeface="Montserrat"/>
              </a:rPr>
              <a:t>Thank You.</a:t>
            </a:r>
            <a:endParaRPr b="1" sz="5300">
              <a:latin typeface="Montserrat"/>
              <a:ea typeface="Montserrat"/>
              <a:cs typeface="Montserrat"/>
              <a:sym typeface="Montserrat"/>
            </a:endParaRPr>
          </a:p>
        </p:txBody>
      </p:sp>
      <p:sp>
        <p:nvSpPr>
          <p:cNvPr id="352" name="Google Shape;352;p3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353" name="Google Shape;35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374525" y="199750"/>
            <a:ext cx="5210100" cy="47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a:p>
            <a:pPr indent="0" lvl="0" marL="0" rtl="0" algn="l">
              <a:spcBef>
                <a:spcPts val="0"/>
              </a:spcBef>
              <a:spcAft>
                <a:spcPts val="0"/>
              </a:spcAft>
              <a:buNone/>
            </a:pPr>
            <a:r>
              <a:t/>
            </a:r>
            <a:endParaRPr b="1" sz="2400">
              <a:solidFill>
                <a:schemeClr val="lt1"/>
              </a:solidFill>
              <a:latin typeface="Calibri"/>
              <a:ea typeface="Calibri"/>
              <a:cs typeface="Calibri"/>
              <a:sym typeface="Calibri"/>
            </a:endParaRPr>
          </a:p>
          <a:p>
            <a:pPr indent="0" lvl="0" marL="0" rtl="0" algn="l">
              <a:spcBef>
                <a:spcPts val="0"/>
              </a:spcBef>
              <a:spcAft>
                <a:spcPts val="0"/>
              </a:spcAft>
              <a:buNone/>
            </a:pPr>
            <a:r>
              <a:rPr b="1" lang="en-GB" sz="2400">
                <a:solidFill>
                  <a:schemeClr val="lt1"/>
                </a:solidFill>
                <a:latin typeface="Calibri"/>
                <a:ea typeface="Calibri"/>
                <a:cs typeface="Calibri"/>
                <a:sym typeface="Calibri"/>
              </a:rPr>
              <a:t>Course: Pattern Recognition (CSE424)</a:t>
            </a:r>
            <a:endParaRPr b="1" sz="2400">
              <a:solidFill>
                <a:schemeClr val="lt1"/>
              </a:solidFill>
              <a:latin typeface="Calibri"/>
              <a:ea typeface="Calibri"/>
              <a:cs typeface="Calibri"/>
              <a:sym typeface="Calibri"/>
            </a:endParaRPr>
          </a:p>
          <a:p>
            <a:pPr indent="0" lvl="0" marL="0" rtl="0" algn="l">
              <a:spcBef>
                <a:spcPts val="0"/>
              </a:spcBef>
              <a:spcAft>
                <a:spcPts val="0"/>
              </a:spcAft>
              <a:buNone/>
            </a:pPr>
            <a:r>
              <a:rPr b="1" lang="en-GB" sz="2400">
                <a:solidFill>
                  <a:schemeClr val="lt1"/>
                </a:solidFill>
                <a:latin typeface="Calibri"/>
                <a:ea typeface="Calibri"/>
                <a:cs typeface="Calibri"/>
                <a:sym typeface="Calibri"/>
              </a:rPr>
              <a:t>Semester: Fall 2022 </a:t>
            </a:r>
            <a:endParaRPr b="1" sz="2400">
              <a:solidFill>
                <a:schemeClr val="lt1"/>
              </a:solidFill>
              <a:latin typeface="Calibri"/>
              <a:ea typeface="Calibri"/>
              <a:cs typeface="Calibri"/>
              <a:sym typeface="Calibri"/>
            </a:endParaRPr>
          </a:p>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a:p>
            <a:pPr indent="0" lvl="0" marL="0" rtl="0" algn="l">
              <a:spcBef>
                <a:spcPts val="0"/>
              </a:spcBef>
              <a:spcAft>
                <a:spcPts val="0"/>
              </a:spcAft>
              <a:buNone/>
            </a:pPr>
            <a:r>
              <a:rPr b="1" lang="en-GB" sz="2200">
                <a:solidFill>
                  <a:schemeClr val="lt1"/>
                </a:solidFill>
                <a:latin typeface="Calibri"/>
                <a:ea typeface="Calibri"/>
                <a:cs typeface="Calibri"/>
                <a:sym typeface="Calibri"/>
              </a:rPr>
              <a:t>Presented by Team 6:</a:t>
            </a:r>
            <a:endParaRPr b="1" sz="2200">
              <a:solidFill>
                <a:schemeClr val="lt1"/>
              </a:solidFill>
              <a:latin typeface="Calibri"/>
              <a:ea typeface="Calibri"/>
              <a:cs typeface="Calibri"/>
              <a:sym typeface="Calibri"/>
            </a:endParaRPr>
          </a:p>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a:p>
            <a:pPr indent="0" lvl="0" marL="0" rtl="0" algn="l">
              <a:spcBef>
                <a:spcPts val="0"/>
              </a:spcBef>
              <a:spcAft>
                <a:spcPts val="0"/>
              </a:spcAft>
              <a:buNone/>
            </a:pPr>
            <a:r>
              <a:rPr b="1" lang="en-GB" sz="1800">
                <a:solidFill>
                  <a:schemeClr val="lt1"/>
                </a:solidFill>
                <a:latin typeface="Calibri"/>
                <a:ea typeface="Calibri"/>
                <a:cs typeface="Calibri"/>
                <a:sym typeface="Calibri"/>
              </a:rPr>
              <a:t>ID: 17301235 - </a:t>
            </a:r>
            <a:r>
              <a:rPr b="1" lang="en-GB" sz="1800">
                <a:solidFill>
                  <a:schemeClr val="lt1"/>
                </a:solidFill>
              </a:rPr>
              <a:t>Dewan Golam Mortoza</a:t>
            </a:r>
            <a:endParaRPr b="1" sz="1800">
              <a:solidFill>
                <a:schemeClr val="lt1"/>
              </a:solidFill>
            </a:endParaRPr>
          </a:p>
          <a:p>
            <a:pPr indent="0" lvl="0" marL="0" rtl="0" algn="l">
              <a:spcBef>
                <a:spcPts val="0"/>
              </a:spcBef>
              <a:spcAft>
                <a:spcPts val="0"/>
              </a:spcAft>
              <a:buNone/>
            </a:pPr>
            <a:r>
              <a:rPr b="1" lang="en-GB" sz="1800">
                <a:solidFill>
                  <a:schemeClr val="lt1"/>
                </a:solidFill>
                <a:latin typeface="Calibri"/>
                <a:ea typeface="Calibri"/>
                <a:cs typeface="Calibri"/>
                <a:sym typeface="Calibri"/>
              </a:rPr>
              <a:t>ID: 18101502 - Sanjana Sabah Khan</a:t>
            </a:r>
            <a:endParaRPr b="1" sz="1800">
              <a:solidFill>
                <a:schemeClr val="lt1"/>
              </a:solidFill>
            </a:endParaRPr>
          </a:p>
          <a:p>
            <a:pPr indent="0" lvl="0" marL="0" rtl="0" algn="l">
              <a:spcBef>
                <a:spcPts val="0"/>
              </a:spcBef>
              <a:spcAft>
                <a:spcPts val="0"/>
              </a:spcAft>
              <a:buNone/>
            </a:pPr>
            <a:r>
              <a:rPr b="1" lang="en-GB" sz="1800">
                <a:solidFill>
                  <a:schemeClr val="lt1"/>
                </a:solidFill>
                <a:latin typeface="Calibri"/>
                <a:ea typeface="Calibri"/>
                <a:cs typeface="Calibri"/>
                <a:sym typeface="Calibri"/>
              </a:rPr>
              <a:t>ID: 16241009 - Mehreen Khan</a:t>
            </a:r>
            <a:endParaRPr b="1" sz="1800">
              <a:solidFill>
                <a:schemeClr val="lt1"/>
              </a:solidFill>
              <a:latin typeface="Calibri"/>
              <a:ea typeface="Calibri"/>
              <a:cs typeface="Calibri"/>
              <a:sym typeface="Calibri"/>
            </a:endParaRPr>
          </a:p>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p:txBody>
      </p:sp>
      <p:sp>
        <p:nvSpPr>
          <p:cNvPr id="235" name="Google Shape;23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848225" y="228700"/>
            <a:ext cx="7038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Introduction:</a:t>
            </a:r>
            <a:endParaRPr b="1"/>
          </a:p>
        </p:txBody>
      </p:sp>
      <p:sp>
        <p:nvSpPr>
          <p:cNvPr id="241" name="Google Shape;241;p19"/>
          <p:cNvSpPr txBox="1"/>
          <p:nvPr>
            <p:ph idx="1" type="body"/>
          </p:nvPr>
        </p:nvSpPr>
        <p:spPr>
          <a:xfrm>
            <a:off x="912400" y="724475"/>
            <a:ext cx="7898700" cy="242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The paper proposed solutions for OSACT5 Qur’an QA 2022 shared task. </a:t>
            </a:r>
            <a:r>
              <a:rPr lang="en-GB" sz="1400"/>
              <a:t>D</a:t>
            </a:r>
            <a:r>
              <a:rPr lang="en-GB" sz="1400"/>
              <a:t>ataset used - QRCD (The Qur’anic Reading Comprehension Dataset), a dataset for extractive question answering.</a:t>
            </a:r>
            <a:endParaRPr sz="1400"/>
          </a:p>
          <a:p>
            <a:pPr indent="-317500" lvl="0" marL="457200" rtl="0" algn="l">
              <a:spcBef>
                <a:spcPts val="0"/>
              </a:spcBef>
              <a:spcAft>
                <a:spcPts val="0"/>
              </a:spcAft>
              <a:buSzPts val="1400"/>
              <a:buChar char="●"/>
            </a:pPr>
            <a:r>
              <a:rPr lang="en-GB" sz="1400"/>
              <a:t>Arabic NLP research in question answering is challenging due to resource constraint as Arabic  is highly inﬂectional and derivational language with complex morphological structures.</a:t>
            </a:r>
            <a:endParaRPr sz="1400"/>
          </a:p>
          <a:p>
            <a:pPr indent="-317500" lvl="0" marL="457200" rtl="0" algn="l">
              <a:spcBef>
                <a:spcPts val="0"/>
              </a:spcBef>
              <a:spcAft>
                <a:spcPts val="0"/>
              </a:spcAft>
              <a:buSzPts val="1400"/>
              <a:buChar char="●"/>
            </a:pPr>
            <a:r>
              <a:rPr lang="en-GB" sz="1400"/>
              <a:t>Experimenting with variety of Arabic pre-trained BERT models and implementing an ensemble approach to get robust results from  a mixture of experts, MOEs.</a:t>
            </a:r>
            <a:endParaRPr sz="1400"/>
          </a:p>
          <a:p>
            <a:pPr indent="-317500" lvl="0" marL="457200" rtl="0" algn="l">
              <a:spcBef>
                <a:spcPts val="0"/>
              </a:spcBef>
              <a:spcAft>
                <a:spcPts val="0"/>
              </a:spcAft>
              <a:buSzPts val="1400"/>
              <a:buChar char="●"/>
            </a:pPr>
            <a:r>
              <a:rPr lang="en-GB" sz="1400"/>
              <a:t>Proposing some post-processing operations to enhance the quality of answers according to the ofﬁcial evaluation measures then evaluated  as ranking task according to Partial Reciprocal Rank, pRR metric.</a:t>
            </a:r>
            <a:endParaRPr b="1" sz="2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2" name="Google Shape;24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3" name="Google Shape;243;p19"/>
          <p:cNvSpPr txBox="1"/>
          <p:nvPr/>
        </p:nvSpPr>
        <p:spPr>
          <a:xfrm>
            <a:off x="788650" y="3108200"/>
            <a:ext cx="8022300" cy="1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lt1"/>
                </a:solidFill>
              </a:rPr>
              <a:t>Related Work:</a:t>
            </a:r>
            <a:endParaRPr b="1">
              <a:solidFill>
                <a:schemeClr val="lt1"/>
              </a:solidFill>
            </a:endParaRPr>
          </a:p>
          <a:p>
            <a:pPr indent="0" lvl="0" marL="0" rtl="0" algn="l">
              <a:spcBef>
                <a:spcPts val="0"/>
              </a:spcBef>
              <a:spcAft>
                <a:spcPts val="0"/>
              </a:spcAft>
              <a:buNone/>
            </a:pPr>
            <a:r>
              <a:t/>
            </a:r>
            <a:endParaRPr b="1" sz="1100">
              <a:solidFill>
                <a:schemeClr val="lt1"/>
              </a:solidFill>
            </a:endParaRPr>
          </a:p>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(Rajpurkar et al., 2016) introduced SQuAD1.0 dataset - widely used dataset for Q/A in English.</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 </a:t>
            </a:r>
            <a:r>
              <a:rPr lang="en-GB">
                <a:solidFill>
                  <a:schemeClr val="lt1"/>
                </a:solidFill>
                <a:latin typeface="Lato"/>
                <a:ea typeface="Lato"/>
                <a:cs typeface="Lato"/>
                <a:sym typeface="Lato"/>
              </a:rPr>
              <a:t>(Mozannar et al., 2019) automatically translated SQuAD1.0 using google translation services.</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Abdelnasser et al., 2014) proposed Support Vector Machine (SVM) Q/A  system with handcrafted features to extract answers from both Qur’an and its interpretation books.</a:t>
            </a:r>
            <a:endParaRPr>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863800" y="258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300"/>
              <a:t>Dataset Details:</a:t>
            </a:r>
            <a:endParaRPr b="1" sz="2300"/>
          </a:p>
        </p:txBody>
      </p:sp>
      <p:sp>
        <p:nvSpPr>
          <p:cNvPr id="249" name="Google Shape;249;p20"/>
          <p:cNvSpPr txBox="1"/>
          <p:nvPr>
            <p:ph idx="1" type="body"/>
          </p:nvPr>
        </p:nvSpPr>
        <p:spPr>
          <a:xfrm>
            <a:off x="918825" y="761000"/>
            <a:ext cx="7864500" cy="4240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Qur’anic Reading Comprehension Dataset(QRCD) is the ﬁrst large scale Q/A dataset on Holy Qur’an consisting of 1,093 tuples of question-passage pairs coupled with their extractive answers constituting 1,337 question-passage-answer triplets and a small number of unique questions, each of which repeated multiple times with different passage and answer pairs.</a:t>
            </a:r>
            <a:endParaRPr sz="1500"/>
          </a:p>
          <a:p>
            <a:pPr indent="-323850" lvl="0" marL="457200" rtl="0" algn="l">
              <a:spcBef>
                <a:spcPts val="0"/>
              </a:spcBef>
              <a:spcAft>
                <a:spcPts val="0"/>
              </a:spcAft>
              <a:buSzPts val="1500"/>
              <a:buChar char="●"/>
            </a:pPr>
            <a:r>
              <a:rPr lang="en-GB" sz="1500"/>
              <a:t>The question-passage pairs are split into training, development and testing sets.</a:t>
            </a:r>
            <a:endParaRPr sz="15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323850" lvl="0" marL="457200" rtl="0" algn="l">
              <a:spcBef>
                <a:spcPts val="1600"/>
              </a:spcBef>
              <a:spcAft>
                <a:spcPts val="0"/>
              </a:spcAft>
              <a:buSzPts val="1500"/>
              <a:buChar char="●"/>
            </a:pPr>
            <a:r>
              <a:rPr lang="en-GB" sz="1500"/>
              <a:t>The dataset draws its inspiration from the prior work AyaTEC by reformulating the test collection into an extractive question answering task </a:t>
            </a:r>
            <a:endParaRPr sz="1500"/>
          </a:p>
          <a:p>
            <a:pPr indent="-323850" lvl="0" marL="457200" rtl="0" algn="l">
              <a:spcBef>
                <a:spcPts val="0"/>
              </a:spcBef>
              <a:spcAft>
                <a:spcPts val="0"/>
              </a:spcAft>
              <a:buSzPts val="1500"/>
              <a:buChar char="●"/>
            </a:pPr>
            <a:r>
              <a:rPr lang="en-GB" sz="1500"/>
              <a:t> Each sample is a question-passage-answer triplet which comprises a question in MSA, a passage taken from Holy Qur’an spans one or more consecutive verses, and an answer to the question extracted from the passage.</a:t>
            </a:r>
            <a:endParaRPr sz="1500"/>
          </a:p>
          <a:p>
            <a:pPr indent="0" lvl="0" marL="0" rtl="0" algn="l">
              <a:spcBef>
                <a:spcPts val="1600"/>
              </a:spcBef>
              <a:spcAft>
                <a:spcPts val="0"/>
              </a:spcAft>
              <a:buNone/>
            </a:pPr>
            <a:r>
              <a:rPr lang="en-GB" sz="1500"/>
              <a:t>        	</a:t>
            </a:r>
            <a:endParaRPr sz="1500"/>
          </a:p>
          <a:p>
            <a:pPr indent="0" lvl="0" marL="457200" rtl="0" algn="l">
              <a:spcBef>
                <a:spcPts val="1600"/>
              </a:spcBef>
              <a:spcAft>
                <a:spcPts val="1600"/>
              </a:spcAft>
              <a:buNone/>
            </a:pPr>
            <a:r>
              <a:t/>
            </a:r>
            <a:endParaRPr/>
          </a:p>
        </p:txBody>
      </p:sp>
      <p:sp>
        <p:nvSpPr>
          <p:cNvPr id="250" name="Google Shape;25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51" name="Google Shape;251;p20"/>
          <p:cNvPicPr preferRelativeResize="0"/>
          <p:nvPr/>
        </p:nvPicPr>
        <p:blipFill>
          <a:blip r:embed="rId3">
            <a:alphaModFix/>
          </a:blip>
          <a:stretch>
            <a:fillRect/>
          </a:stretch>
        </p:blipFill>
        <p:spPr>
          <a:xfrm>
            <a:off x="2470225" y="2489250"/>
            <a:ext cx="4561951" cy="105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654175" y="201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Task Description &amp; Evaluation:</a:t>
            </a:r>
            <a:endParaRPr b="1"/>
          </a:p>
        </p:txBody>
      </p:sp>
      <p:sp>
        <p:nvSpPr>
          <p:cNvPr id="257" name="Google Shape;257;p21"/>
          <p:cNvSpPr txBox="1"/>
          <p:nvPr>
            <p:ph idx="1" type="body"/>
          </p:nvPr>
        </p:nvSpPr>
        <p:spPr>
          <a:xfrm>
            <a:off x="910900" y="669225"/>
            <a:ext cx="8028300" cy="286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Answer exists as a span within the given passage. Solutions to the shared task are required to extract any correct answer to the input question from the context passage even when the passage has more than one answer. Questions could be either factoid or non-factoid.</a:t>
            </a:r>
            <a:endParaRPr/>
          </a:p>
          <a:p>
            <a:pPr indent="-311150" lvl="0" marL="457200" rtl="0" algn="l">
              <a:spcBef>
                <a:spcPts val="0"/>
              </a:spcBef>
              <a:spcAft>
                <a:spcPts val="0"/>
              </a:spcAft>
              <a:buSzPts val="1300"/>
              <a:buChar char="●"/>
            </a:pPr>
            <a:r>
              <a:rPr lang="en-GB"/>
              <a:t>QA system returns upto 5 potential answers ranked from best to worst according to probability of correctness. </a:t>
            </a:r>
            <a:endParaRPr/>
          </a:p>
          <a:p>
            <a:pPr indent="-311150" lvl="0" marL="457200" rtl="0" algn="l">
              <a:spcBef>
                <a:spcPts val="0"/>
              </a:spcBef>
              <a:spcAft>
                <a:spcPts val="0"/>
              </a:spcAft>
              <a:buSzPts val="1300"/>
              <a:buChar char="●"/>
            </a:pPr>
            <a:r>
              <a:rPr lang="en-GB"/>
              <a:t>The task evaluation measure produces a higher score when the correct answer is ranked at a higher position and is discounted when correct answer is predicted among 5 potential answers but is ranked lower.</a:t>
            </a:r>
            <a:endParaRPr/>
          </a:p>
          <a:p>
            <a:pPr indent="-311150" lvl="0" marL="457200" rtl="0" algn="l">
              <a:spcBef>
                <a:spcPts val="0"/>
              </a:spcBef>
              <a:spcAft>
                <a:spcPts val="0"/>
              </a:spcAft>
              <a:buSzPts val="1300"/>
              <a:buChar char="●"/>
            </a:pPr>
            <a:r>
              <a:rPr lang="en-GB"/>
              <a:t> The Q/A task is evaluated as a ranking task done on a scale of 5 and this task adopts the pRR.</a:t>
            </a:r>
            <a:endParaRPr/>
          </a:p>
          <a:p>
            <a:pPr indent="-311150" lvl="0" marL="457200" rtl="0" algn="l">
              <a:spcBef>
                <a:spcPts val="0"/>
              </a:spcBef>
              <a:spcAft>
                <a:spcPts val="0"/>
              </a:spcAft>
              <a:buSzPts val="1300"/>
              <a:buChar char="●"/>
            </a:pPr>
            <a:r>
              <a:rPr lang="en-GB"/>
              <a:t> pRR gives credit to systems that predict answers with partial inexact matching with the correct answer.</a:t>
            </a:r>
            <a:endParaRPr/>
          </a:p>
        </p:txBody>
      </p:sp>
      <p:sp>
        <p:nvSpPr>
          <p:cNvPr id="258" name="Google Shape;25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59" name="Google Shape;259;p21"/>
          <p:cNvPicPr preferRelativeResize="0"/>
          <p:nvPr/>
        </p:nvPicPr>
        <p:blipFill>
          <a:blip r:embed="rId3">
            <a:alphaModFix/>
          </a:blip>
          <a:stretch>
            <a:fillRect/>
          </a:stretch>
        </p:blipFill>
        <p:spPr>
          <a:xfrm>
            <a:off x="3134525" y="3053200"/>
            <a:ext cx="4255251" cy="742550"/>
          </a:xfrm>
          <a:prstGeom prst="rect">
            <a:avLst/>
          </a:prstGeom>
          <a:noFill/>
          <a:ln>
            <a:noFill/>
          </a:ln>
        </p:spPr>
      </p:pic>
      <p:sp>
        <p:nvSpPr>
          <p:cNvPr id="260" name="Google Shape;260;p21"/>
          <p:cNvSpPr txBox="1"/>
          <p:nvPr/>
        </p:nvSpPr>
        <p:spPr>
          <a:xfrm>
            <a:off x="348550" y="3740775"/>
            <a:ext cx="8343000" cy="1274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Exact Match (EM) metric, binary measure equal to one when the top predicted answer exactly matches the ground truth answer, and F1@1 metric, a measure of the degree of token overlap between the top predicted answer and any of the ground truth answers, are also used for task evaluation.</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Scores computed from individual passage-question-answer triplets are averaged to compute overall score over the entire evaluation dataset.</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 name="Shape 264"/>
        <p:cNvGrpSpPr/>
        <p:nvPr/>
      </p:nvGrpSpPr>
      <p:grpSpPr>
        <a:xfrm>
          <a:off x="0" y="0"/>
          <a:ext cx="0" cy="0"/>
          <a:chOff x="0" y="0"/>
          <a:chExt cx="0" cy="0"/>
        </a:xfrm>
      </p:grpSpPr>
      <p:sp>
        <p:nvSpPr>
          <p:cNvPr id="265" name="Google Shape;265;p22"/>
          <p:cNvSpPr txBox="1"/>
          <p:nvPr>
            <p:ph type="title"/>
          </p:nvPr>
        </p:nvSpPr>
        <p:spPr>
          <a:xfrm>
            <a:off x="859450" y="303300"/>
            <a:ext cx="7038900" cy="6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Methodology:</a:t>
            </a:r>
            <a:endParaRPr b="1"/>
          </a:p>
        </p:txBody>
      </p:sp>
      <p:sp>
        <p:nvSpPr>
          <p:cNvPr id="266" name="Google Shape;266;p22"/>
          <p:cNvSpPr txBox="1"/>
          <p:nvPr>
            <p:ph idx="1" type="body"/>
          </p:nvPr>
        </p:nvSpPr>
        <p:spPr>
          <a:xfrm>
            <a:off x="1057325" y="657650"/>
            <a:ext cx="7515300" cy="4286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700">
                <a:latin typeface="Arial"/>
                <a:ea typeface="Arial"/>
                <a:cs typeface="Arial"/>
                <a:sym typeface="Arial"/>
              </a:rPr>
              <a:t>QA system design:</a:t>
            </a:r>
            <a:endParaRPr b="1" sz="1700">
              <a:latin typeface="Arial"/>
              <a:ea typeface="Arial"/>
              <a:cs typeface="Arial"/>
              <a:sym typeface="Arial"/>
            </a:endParaRPr>
          </a:p>
          <a:p>
            <a:pPr indent="-323850" lvl="0" marL="457200" rtl="0" algn="just">
              <a:spcBef>
                <a:spcPts val="1200"/>
              </a:spcBef>
              <a:spcAft>
                <a:spcPts val="0"/>
              </a:spcAft>
              <a:buSzPts val="1500"/>
              <a:buFont typeface="Arial"/>
              <a:buChar char="●"/>
            </a:pPr>
            <a:r>
              <a:rPr lang="en-GB" sz="1500">
                <a:latin typeface="Arial"/>
                <a:ea typeface="Arial"/>
                <a:cs typeface="Arial"/>
                <a:sym typeface="Arial"/>
              </a:rPr>
              <a:t>Ensemble merges predictions from five individual BERT based models pre-trained on Arabic language corpora</a:t>
            </a:r>
            <a:endParaRPr sz="1500">
              <a:latin typeface="Arial"/>
              <a:ea typeface="Arial"/>
              <a:cs typeface="Arial"/>
              <a:sym typeface="Arial"/>
            </a:endParaRPr>
          </a:p>
          <a:p>
            <a:pPr indent="-323850" lvl="0" marL="457200" rtl="0" algn="just">
              <a:spcBef>
                <a:spcPts val="0"/>
              </a:spcBef>
              <a:spcAft>
                <a:spcPts val="0"/>
              </a:spcAft>
              <a:buSzPts val="1500"/>
              <a:buFont typeface="Arial"/>
              <a:buChar char="●"/>
            </a:pPr>
            <a:r>
              <a:rPr lang="en-GB" sz="1500">
                <a:latin typeface="Arial"/>
                <a:ea typeface="Arial"/>
                <a:cs typeface="Arial"/>
                <a:sym typeface="Arial"/>
              </a:rPr>
              <a:t>Models fine-tuned and a set of post-processing operations implemented</a:t>
            </a:r>
            <a:endParaRPr sz="1500">
              <a:latin typeface="Arial"/>
              <a:ea typeface="Arial"/>
              <a:cs typeface="Arial"/>
              <a:sym typeface="Arial"/>
            </a:endParaRPr>
          </a:p>
          <a:p>
            <a:pPr indent="-323850" lvl="0" marL="457200" rtl="0" algn="just">
              <a:spcBef>
                <a:spcPts val="0"/>
              </a:spcBef>
              <a:spcAft>
                <a:spcPts val="0"/>
              </a:spcAft>
              <a:buSzPts val="1500"/>
              <a:buFont typeface="Arial"/>
              <a:buChar char="●"/>
            </a:pPr>
            <a:r>
              <a:rPr lang="en-GB" sz="1500">
                <a:latin typeface="Arial"/>
                <a:ea typeface="Arial"/>
                <a:cs typeface="Arial"/>
                <a:sym typeface="Arial"/>
              </a:rPr>
              <a:t>During fine-tuning, a pre-trained model is stacked with a randomly-initialized output layer suitable for particular downstream task</a:t>
            </a:r>
            <a:endParaRPr sz="1500">
              <a:latin typeface="Arial"/>
              <a:ea typeface="Arial"/>
              <a:cs typeface="Arial"/>
              <a:sym typeface="Arial"/>
            </a:endParaRPr>
          </a:p>
          <a:p>
            <a:pPr indent="-323850" lvl="0" marL="457200" rtl="0" algn="just">
              <a:spcBef>
                <a:spcPts val="0"/>
              </a:spcBef>
              <a:spcAft>
                <a:spcPts val="0"/>
              </a:spcAft>
              <a:buSzPts val="1500"/>
              <a:buFont typeface="Arial"/>
              <a:buChar char="●"/>
            </a:pPr>
            <a:r>
              <a:rPr lang="en-GB" sz="1500">
                <a:latin typeface="Arial"/>
                <a:ea typeface="Arial"/>
                <a:cs typeface="Arial"/>
                <a:sym typeface="Arial"/>
              </a:rPr>
              <a:t>Both passage and question tokenized and packed into a single sequence</a:t>
            </a:r>
            <a:endParaRPr sz="1500">
              <a:latin typeface="Arial"/>
              <a:ea typeface="Arial"/>
              <a:cs typeface="Arial"/>
              <a:sym typeface="Arial"/>
            </a:endParaRPr>
          </a:p>
          <a:p>
            <a:pPr indent="-323850" lvl="0" marL="457200" rtl="0" algn="just">
              <a:spcBef>
                <a:spcPts val="0"/>
              </a:spcBef>
              <a:spcAft>
                <a:spcPts val="0"/>
              </a:spcAft>
              <a:buSzPts val="1500"/>
              <a:buFont typeface="Arial"/>
              <a:buChar char="●"/>
            </a:pPr>
            <a:r>
              <a:rPr lang="en-GB" sz="1500">
                <a:latin typeface="Arial"/>
                <a:ea typeface="Arial"/>
                <a:cs typeface="Arial"/>
                <a:sym typeface="Arial"/>
              </a:rPr>
              <a:t>Output layer gives the probability such that:</a:t>
            </a:r>
            <a:r>
              <a:rPr lang="en-GB" sz="1500">
                <a:latin typeface="Arial"/>
                <a:ea typeface="Arial"/>
                <a:cs typeface="Arial"/>
                <a:sym typeface="Arial"/>
              </a:rPr>
              <a:t> </a:t>
            </a:r>
            <a:endParaRPr sz="1500">
              <a:latin typeface="Arial"/>
              <a:ea typeface="Arial"/>
              <a:cs typeface="Arial"/>
              <a:sym typeface="Arial"/>
            </a:endParaRPr>
          </a:p>
          <a:p>
            <a:pPr indent="0" lvl="0" marL="0" rtl="0" algn="just">
              <a:spcBef>
                <a:spcPts val="1200"/>
              </a:spcBef>
              <a:spcAft>
                <a:spcPts val="0"/>
              </a:spcAft>
              <a:buNone/>
            </a:pPr>
            <a:r>
              <a:t/>
            </a:r>
            <a:endParaRPr sz="1500">
              <a:latin typeface="Arial"/>
              <a:ea typeface="Arial"/>
              <a:cs typeface="Arial"/>
              <a:sym typeface="Arial"/>
            </a:endParaRPr>
          </a:p>
          <a:p>
            <a:pPr indent="-323850" lvl="0" marL="457200" rtl="0" algn="just">
              <a:spcBef>
                <a:spcPts val="1200"/>
              </a:spcBef>
              <a:spcAft>
                <a:spcPts val="0"/>
              </a:spcAft>
              <a:buSzPts val="1500"/>
              <a:buFont typeface="Arial"/>
              <a:buChar char="●"/>
            </a:pPr>
            <a:r>
              <a:rPr lang="en-GB" sz="1500">
                <a:latin typeface="Arial"/>
                <a:ea typeface="Arial"/>
                <a:cs typeface="Arial"/>
                <a:sym typeface="Arial"/>
              </a:rPr>
              <a:t>A ranked list of 20 answers generated from model and ranked based on span score. Equation for the span score from i</a:t>
            </a:r>
            <a:r>
              <a:rPr baseline="30000" lang="en-GB" sz="1500">
                <a:latin typeface="Arial"/>
                <a:ea typeface="Arial"/>
                <a:cs typeface="Arial"/>
                <a:sym typeface="Arial"/>
              </a:rPr>
              <a:t>th</a:t>
            </a:r>
            <a:r>
              <a:rPr lang="en-GB" sz="1500">
                <a:latin typeface="Arial"/>
                <a:ea typeface="Arial"/>
                <a:cs typeface="Arial"/>
                <a:sym typeface="Arial"/>
              </a:rPr>
              <a:t> token to j</a:t>
            </a:r>
            <a:r>
              <a:rPr baseline="30000" lang="en-GB" sz="1500">
                <a:latin typeface="Arial"/>
                <a:ea typeface="Arial"/>
                <a:cs typeface="Arial"/>
                <a:sym typeface="Arial"/>
              </a:rPr>
              <a:t>th</a:t>
            </a:r>
            <a:r>
              <a:rPr lang="en-GB" sz="1500">
                <a:latin typeface="Arial"/>
                <a:ea typeface="Arial"/>
                <a:cs typeface="Arial"/>
                <a:sym typeface="Arial"/>
              </a:rPr>
              <a:t> token:   </a:t>
            </a:r>
            <a:endParaRPr sz="1500"/>
          </a:p>
        </p:txBody>
      </p:sp>
      <p:pic>
        <p:nvPicPr>
          <p:cNvPr id="267" name="Google Shape;267;p22"/>
          <p:cNvPicPr preferRelativeResize="0"/>
          <p:nvPr/>
        </p:nvPicPr>
        <p:blipFill>
          <a:blip r:embed="rId3">
            <a:alphaModFix/>
          </a:blip>
          <a:stretch>
            <a:fillRect/>
          </a:stretch>
        </p:blipFill>
        <p:spPr>
          <a:xfrm>
            <a:off x="5418825" y="3024250"/>
            <a:ext cx="2282975" cy="689625"/>
          </a:xfrm>
          <a:prstGeom prst="rect">
            <a:avLst/>
          </a:prstGeom>
          <a:noFill/>
          <a:ln>
            <a:noFill/>
          </a:ln>
        </p:spPr>
      </p:pic>
      <p:pic>
        <p:nvPicPr>
          <p:cNvPr id="268" name="Google Shape;268;p22"/>
          <p:cNvPicPr preferRelativeResize="0"/>
          <p:nvPr/>
        </p:nvPicPr>
        <p:blipFill>
          <a:blip r:embed="rId4">
            <a:alphaModFix/>
          </a:blip>
          <a:stretch>
            <a:fillRect/>
          </a:stretch>
        </p:blipFill>
        <p:spPr>
          <a:xfrm>
            <a:off x="3565288" y="4317750"/>
            <a:ext cx="2499375" cy="551100"/>
          </a:xfrm>
          <a:prstGeom prst="rect">
            <a:avLst/>
          </a:prstGeom>
          <a:noFill/>
          <a:ln>
            <a:noFill/>
          </a:ln>
        </p:spPr>
      </p:pic>
      <p:sp>
        <p:nvSpPr>
          <p:cNvPr id="269" name="Google Shape;26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1163725" y="494225"/>
            <a:ext cx="7038900" cy="5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Methodology:</a:t>
            </a:r>
            <a:endParaRPr b="1"/>
          </a:p>
        </p:txBody>
      </p:sp>
      <p:sp>
        <p:nvSpPr>
          <p:cNvPr id="275" name="Google Shape;275;p23"/>
          <p:cNvSpPr txBox="1"/>
          <p:nvPr>
            <p:ph idx="1" type="body"/>
          </p:nvPr>
        </p:nvSpPr>
        <p:spPr>
          <a:xfrm>
            <a:off x="1380125" y="950825"/>
            <a:ext cx="7184100" cy="4086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800">
                <a:latin typeface="Arial"/>
                <a:ea typeface="Arial"/>
                <a:cs typeface="Arial"/>
                <a:sym typeface="Arial"/>
              </a:rPr>
              <a:t>Arabic variants of BERT model:</a:t>
            </a:r>
            <a:endParaRPr b="1" sz="1800">
              <a:latin typeface="Arial"/>
              <a:ea typeface="Arial"/>
              <a:cs typeface="Arial"/>
              <a:sym typeface="Arial"/>
            </a:endParaRPr>
          </a:p>
          <a:p>
            <a:pPr indent="-330200" lvl="0" marL="457200" rtl="0" algn="l">
              <a:spcBef>
                <a:spcPts val="1200"/>
              </a:spcBef>
              <a:spcAft>
                <a:spcPts val="0"/>
              </a:spcAft>
              <a:buSzPts val="1600"/>
              <a:buFont typeface="Arial"/>
              <a:buChar char="●"/>
            </a:pPr>
            <a:r>
              <a:rPr lang="en-GB" sz="1600">
                <a:latin typeface="Arial"/>
                <a:ea typeface="Arial"/>
                <a:cs typeface="Arial"/>
                <a:sym typeface="Arial"/>
              </a:rPr>
              <a:t>arabertv02</a:t>
            </a:r>
            <a:r>
              <a:rPr baseline="-25000" lang="en-GB" sz="1600">
                <a:latin typeface="Arial"/>
                <a:ea typeface="Arial"/>
                <a:cs typeface="Arial"/>
                <a:sym typeface="Arial"/>
              </a:rPr>
              <a:t>Large</a:t>
            </a:r>
            <a:r>
              <a:rPr lang="en-GB" sz="1600">
                <a:latin typeface="Arial"/>
                <a:ea typeface="Arial"/>
                <a:cs typeface="Arial"/>
                <a:sym typeface="Arial"/>
              </a:rPr>
              <a:t> and arabertv02</a:t>
            </a:r>
            <a:r>
              <a:rPr baseline="-25000" lang="en-GB" sz="1600">
                <a:latin typeface="Arial"/>
                <a:ea typeface="Arial"/>
                <a:cs typeface="Arial"/>
                <a:sym typeface="Arial"/>
              </a:rPr>
              <a:t>Base</a:t>
            </a:r>
            <a:r>
              <a:rPr lang="en-GB" sz="1600">
                <a:latin typeface="Arial"/>
                <a:ea typeface="Arial"/>
                <a:cs typeface="Arial"/>
                <a:sym typeface="Arial"/>
              </a:rPr>
              <a:t> from huggingface library.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QARiB</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GB" sz="1600">
                <a:latin typeface="Arial"/>
                <a:ea typeface="Arial"/>
                <a:cs typeface="Arial"/>
                <a:sym typeface="Arial"/>
              </a:rPr>
              <a:t>ARBERT and MARBER</a:t>
            </a:r>
            <a:r>
              <a:rPr lang="en-GB" sz="1600">
                <a:latin typeface="Arial"/>
                <a:ea typeface="Arial"/>
                <a:cs typeface="Arial"/>
                <a:sym typeface="Arial"/>
              </a:rPr>
              <a:t>T</a:t>
            </a:r>
            <a:endParaRPr sz="1600">
              <a:latin typeface="Arial"/>
              <a:ea typeface="Arial"/>
              <a:cs typeface="Arial"/>
              <a:sym typeface="Arial"/>
            </a:endParaRPr>
          </a:p>
          <a:p>
            <a:pPr indent="0" lvl="0" marL="0" rtl="0" algn="l">
              <a:spcBef>
                <a:spcPts val="1200"/>
              </a:spcBef>
              <a:spcAft>
                <a:spcPts val="0"/>
              </a:spcAft>
              <a:buNone/>
            </a:pPr>
            <a:r>
              <a:rPr b="1" lang="en-GB" sz="1800">
                <a:latin typeface="Arial"/>
                <a:ea typeface="Arial"/>
                <a:cs typeface="Arial"/>
                <a:sym typeface="Arial"/>
              </a:rPr>
              <a:t>Training Phrase:</a:t>
            </a:r>
            <a:endParaRPr b="1" sz="1800">
              <a:latin typeface="Arial"/>
              <a:ea typeface="Arial"/>
              <a:cs typeface="Arial"/>
              <a:sym typeface="Arial"/>
            </a:endParaRPr>
          </a:p>
          <a:p>
            <a:pPr indent="-330200" lvl="0" marL="457200" rtl="0" algn="l">
              <a:spcBef>
                <a:spcPts val="1200"/>
              </a:spcBef>
              <a:spcAft>
                <a:spcPts val="0"/>
              </a:spcAft>
              <a:buSzPts val="1600"/>
              <a:buFont typeface="Arial"/>
              <a:buChar char="●"/>
            </a:pPr>
            <a:r>
              <a:rPr lang="en-GB" sz="1600">
                <a:latin typeface="Arial"/>
                <a:ea typeface="Arial"/>
                <a:cs typeface="Arial"/>
                <a:sym typeface="Arial"/>
              </a:rPr>
              <a:t>Trained BERT-base and BERT-large models for 50 and 65 epochs respectively for obtaining the best validation split performance.</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For testing phase used 32 and 40 epochs respectively.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The batch size is 8 for BERT-large and 16 for BERT-base and learning rate is 2e-5 for all models.</a:t>
            </a:r>
            <a:endParaRPr sz="1600">
              <a:latin typeface="Arial"/>
              <a:ea typeface="Arial"/>
              <a:cs typeface="Arial"/>
              <a:sym typeface="Arial"/>
            </a:endParaRPr>
          </a:p>
          <a:p>
            <a:pPr indent="0" lvl="0" marL="0" rtl="0" algn="l">
              <a:spcBef>
                <a:spcPts val="1200"/>
              </a:spcBef>
              <a:spcAft>
                <a:spcPts val="0"/>
              </a:spcAft>
              <a:buNone/>
            </a:pPr>
            <a:r>
              <a:t/>
            </a:r>
            <a:endParaRPr sz="1600">
              <a:latin typeface="Arial"/>
              <a:ea typeface="Arial"/>
              <a:cs typeface="Arial"/>
              <a:sym typeface="Arial"/>
            </a:endParaRPr>
          </a:p>
          <a:p>
            <a:pPr indent="0" lvl="0" marL="0" rtl="0" algn="l">
              <a:spcBef>
                <a:spcPts val="1200"/>
              </a:spcBef>
              <a:spcAft>
                <a:spcPts val="1600"/>
              </a:spcAft>
              <a:buNone/>
            </a:pPr>
            <a:r>
              <a:t/>
            </a:r>
            <a:endParaRPr/>
          </a:p>
        </p:txBody>
      </p:sp>
      <p:sp>
        <p:nvSpPr>
          <p:cNvPr id="276" name="Google Shape;27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925575" y="220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Methodology:</a:t>
            </a:r>
            <a:endParaRPr b="1"/>
          </a:p>
        </p:txBody>
      </p:sp>
      <p:sp>
        <p:nvSpPr>
          <p:cNvPr id="282" name="Google Shape;282;p24"/>
          <p:cNvSpPr txBox="1"/>
          <p:nvPr>
            <p:ph idx="1" type="body"/>
          </p:nvPr>
        </p:nvSpPr>
        <p:spPr>
          <a:xfrm>
            <a:off x="1065325" y="567175"/>
            <a:ext cx="7682100" cy="4389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800">
                <a:latin typeface="Arial"/>
                <a:ea typeface="Arial"/>
                <a:cs typeface="Arial"/>
                <a:sym typeface="Arial"/>
              </a:rPr>
              <a:t>Span Voting Ensemble:</a:t>
            </a:r>
            <a:endParaRPr b="1" sz="1800">
              <a:latin typeface="Arial"/>
              <a:ea typeface="Arial"/>
              <a:cs typeface="Arial"/>
              <a:sym typeface="Arial"/>
            </a:endParaRPr>
          </a:p>
          <a:p>
            <a:pPr indent="-323850" lvl="0" marL="457200" rtl="0" algn="l">
              <a:spcBef>
                <a:spcPts val="1200"/>
              </a:spcBef>
              <a:spcAft>
                <a:spcPts val="0"/>
              </a:spcAft>
              <a:buSzPts val="1500"/>
              <a:buFont typeface="Arial"/>
              <a:buChar char="●"/>
            </a:pPr>
            <a:r>
              <a:rPr lang="en-GB" sz="1500">
                <a:latin typeface="Arial"/>
                <a:ea typeface="Arial"/>
                <a:cs typeface="Arial"/>
                <a:sym typeface="Arial"/>
              </a:rPr>
              <a:t>Ensemble approach taken to cancel noise exhibited by individual models through Mixture of Experts (MOE) technique.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For each sample, top 20 predictions made by each model along with its correctness probability.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For each candidate prediction, sum of its associated correctness probabilities from all models, α</a:t>
            </a:r>
            <a:r>
              <a:rPr baseline="-25000" lang="en-GB" sz="1500">
                <a:latin typeface="Arial"/>
                <a:ea typeface="Arial"/>
                <a:cs typeface="Arial"/>
                <a:sym typeface="Arial"/>
              </a:rPr>
              <a:t>s,e </a:t>
            </a:r>
            <a:r>
              <a:rPr lang="en-GB" sz="1500">
                <a:latin typeface="Arial"/>
                <a:ea typeface="Arial"/>
                <a:cs typeface="Arial"/>
                <a:sym typeface="Arial"/>
              </a:rPr>
              <a:t>, are computed and the following voting process are formulated:</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en-GB" sz="1500">
                <a:latin typeface="Arial"/>
                <a:ea typeface="Arial"/>
                <a:cs typeface="Arial"/>
                <a:sym typeface="Arial"/>
              </a:rPr>
              <a:t>Set of all possible answers considered by the ensemble is sorted according to their summed ensemble correctness probabilities.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Entire ranked list is post-processed and truncated for the top 5 answers evaluated by pRR@5.</a:t>
            </a:r>
            <a:endParaRPr sz="1500"/>
          </a:p>
        </p:txBody>
      </p:sp>
      <p:pic>
        <p:nvPicPr>
          <p:cNvPr id="283" name="Google Shape;283;p24"/>
          <p:cNvPicPr preferRelativeResize="0"/>
          <p:nvPr/>
        </p:nvPicPr>
        <p:blipFill>
          <a:blip r:embed="rId3">
            <a:alphaModFix/>
          </a:blip>
          <a:stretch>
            <a:fillRect/>
          </a:stretch>
        </p:blipFill>
        <p:spPr>
          <a:xfrm>
            <a:off x="3449725" y="2939650"/>
            <a:ext cx="2509400" cy="813950"/>
          </a:xfrm>
          <a:prstGeom prst="rect">
            <a:avLst/>
          </a:prstGeom>
          <a:noFill/>
          <a:ln>
            <a:noFill/>
          </a:ln>
        </p:spPr>
      </p:pic>
      <p:sp>
        <p:nvSpPr>
          <p:cNvPr id="284" name="Google Shape;28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1052550" y="349300"/>
            <a:ext cx="7038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Methodology:</a:t>
            </a:r>
            <a:endParaRPr b="1"/>
          </a:p>
        </p:txBody>
      </p:sp>
      <p:sp>
        <p:nvSpPr>
          <p:cNvPr id="290" name="Google Shape;290;p25"/>
          <p:cNvSpPr txBox="1"/>
          <p:nvPr>
            <p:ph idx="1" type="body"/>
          </p:nvPr>
        </p:nvSpPr>
        <p:spPr>
          <a:xfrm>
            <a:off x="1090300" y="826400"/>
            <a:ext cx="7781700" cy="4600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800">
                <a:latin typeface="Arial"/>
                <a:ea typeface="Arial"/>
                <a:cs typeface="Arial"/>
                <a:sym typeface="Arial"/>
              </a:rPr>
              <a:t>Post-processing Methods: </a:t>
            </a:r>
            <a:endParaRPr b="1" sz="1800">
              <a:latin typeface="Arial"/>
              <a:ea typeface="Arial"/>
              <a:cs typeface="Arial"/>
              <a:sym typeface="Arial"/>
            </a:endParaRPr>
          </a:p>
          <a:p>
            <a:pPr indent="-336550" lvl="0" marL="457200" rtl="0" algn="l">
              <a:spcBef>
                <a:spcPts val="1200"/>
              </a:spcBef>
              <a:spcAft>
                <a:spcPts val="0"/>
              </a:spcAft>
              <a:buSzPts val="1700"/>
              <a:buFont typeface="Arial"/>
              <a:buChar char="➢"/>
            </a:pPr>
            <a:r>
              <a:rPr b="1" lang="en-GB" sz="1700">
                <a:latin typeface="Arial"/>
                <a:ea typeface="Arial"/>
                <a:cs typeface="Arial"/>
                <a:sym typeface="Arial"/>
              </a:rPr>
              <a:t>Handling Sub-words</a:t>
            </a:r>
            <a:endParaRPr b="1" sz="1700">
              <a:latin typeface="Arial"/>
              <a:ea typeface="Arial"/>
              <a:cs typeface="Arial"/>
              <a:sym typeface="Arial"/>
            </a:endParaRPr>
          </a:p>
          <a:p>
            <a:pPr indent="-323850" lvl="1" marL="914400" rtl="0" algn="l">
              <a:spcBef>
                <a:spcPts val="0"/>
              </a:spcBef>
              <a:spcAft>
                <a:spcPts val="0"/>
              </a:spcAft>
              <a:buSzPts val="1500"/>
              <a:buFont typeface="Arial"/>
              <a:buChar char="○"/>
            </a:pPr>
            <a:r>
              <a:rPr lang="en-GB" sz="1500">
                <a:latin typeface="Arial"/>
                <a:ea typeface="Arial"/>
                <a:cs typeface="Arial"/>
                <a:sym typeface="Arial"/>
              </a:rPr>
              <a:t>Post-processing pipeline takes a ranked list of top 15 answer spans from a single model or the span-voting ensemble.</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n-GB" sz="1500">
                <a:latin typeface="Arial"/>
                <a:ea typeface="Arial"/>
                <a:cs typeface="Arial"/>
                <a:sym typeface="Arial"/>
              </a:rPr>
              <a:t>For BERT, WordPiece tokenizer used as a sub-word tokenizer.</a:t>
            </a:r>
            <a:endParaRPr sz="1500">
              <a:latin typeface="Arial"/>
              <a:ea typeface="Arial"/>
              <a:cs typeface="Arial"/>
              <a:sym typeface="Arial"/>
            </a:endParaRPr>
          </a:p>
          <a:p>
            <a:pPr indent="0" lvl="0" marL="914400" rtl="0" algn="l">
              <a:lnSpc>
                <a:spcPct val="100000"/>
              </a:lnSpc>
              <a:spcBef>
                <a:spcPts val="1200"/>
              </a:spcBef>
              <a:spcAft>
                <a:spcPts val="0"/>
              </a:spcAft>
              <a:buNone/>
            </a:pPr>
            <a:r>
              <a:t/>
            </a:r>
            <a:endParaRPr sz="1500">
              <a:latin typeface="Arial"/>
              <a:ea typeface="Arial"/>
              <a:cs typeface="Arial"/>
              <a:sym typeface="Arial"/>
            </a:endParaRPr>
          </a:p>
          <a:p>
            <a:pPr indent="-336550" lvl="0" marL="457200" rtl="0" algn="l">
              <a:spcBef>
                <a:spcPts val="1200"/>
              </a:spcBef>
              <a:spcAft>
                <a:spcPts val="0"/>
              </a:spcAft>
              <a:buSzPts val="1700"/>
              <a:buFont typeface="Arial"/>
              <a:buChar char="➢"/>
            </a:pPr>
            <a:r>
              <a:rPr b="1" lang="en-GB" sz="1700">
                <a:latin typeface="Arial"/>
                <a:ea typeface="Arial"/>
                <a:cs typeface="Arial"/>
                <a:sym typeface="Arial"/>
              </a:rPr>
              <a:t>Redundancy Elimination:</a:t>
            </a:r>
            <a:endParaRPr b="1" sz="1700">
              <a:latin typeface="Arial"/>
              <a:ea typeface="Arial"/>
              <a:cs typeface="Arial"/>
              <a:sym typeface="Arial"/>
            </a:endParaRPr>
          </a:p>
          <a:p>
            <a:pPr indent="-323850" lvl="1" marL="914400" rtl="0" algn="l">
              <a:spcBef>
                <a:spcPts val="0"/>
              </a:spcBef>
              <a:spcAft>
                <a:spcPts val="0"/>
              </a:spcAft>
              <a:buSzPts val="1500"/>
              <a:buFont typeface="Arial"/>
              <a:buChar char="○"/>
            </a:pPr>
            <a:r>
              <a:rPr lang="en-GB" sz="1500">
                <a:latin typeface="Arial"/>
                <a:ea typeface="Arial"/>
                <a:cs typeface="Arial"/>
                <a:sym typeface="Arial"/>
              </a:rPr>
              <a:t>High overlapping among most of the answer spans with each other was found initially, making the ranked list suboptimal with respect to the pRR metric.</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n-GB" sz="1500">
                <a:latin typeface="Arial"/>
                <a:ea typeface="Arial"/>
                <a:cs typeface="Arial"/>
                <a:sym typeface="Arial"/>
              </a:rPr>
              <a:t>This is a common behavior for BERT QA</a:t>
            </a:r>
            <a:endParaRPr sz="1500">
              <a:latin typeface="Arial"/>
              <a:ea typeface="Arial"/>
              <a:cs typeface="Arial"/>
              <a:sym typeface="Arial"/>
            </a:endParaRPr>
          </a:p>
          <a:p>
            <a:pPr indent="0" lvl="0" marL="0" rtl="0" algn="l">
              <a:spcBef>
                <a:spcPts val="1200"/>
              </a:spcBef>
              <a:spcAft>
                <a:spcPts val="1600"/>
              </a:spcAft>
              <a:buNone/>
            </a:pPr>
            <a:r>
              <a:t/>
            </a:r>
            <a:endParaRPr sz="1700"/>
          </a:p>
        </p:txBody>
      </p:sp>
      <p:sp>
        <p:nvSpPr>
          <p:cNvPr id="291" name="Google Shape;29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